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Clear Sans" panose="020B0604020202020204" charset="0"/>
      <p:regular r:id="rId19"/>
    </p:embeddedFont>
    <p:embeddedFont>
      <p:font typeface="Clear Sans Bold" panose="020B0604020202020204" charset="0"/>
      <p:regular r:id="rId20"/>
    </p:embeddedFont>
    <p:embeddedFont>
      <p:font typeface="Clear Sans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4154671" y="-38100"/>
            <a:ext cx="4887354" cy="274913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938476" y="3623415"/>
            <a:ext cx="10768573" cy="228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8799">
                <a:solidFill>
                  <a:srgbClr val="F7B4A7"/>
                </a:solidFill>
                <a:latin typeface="Canva Sans Bold"/>
              </a:rPr>
              <a:t>AUDIT</a:t>
            </a:r>
          </a:p>
          <a:p>
            <a:pPr>
              <a:lnSpc>
                <a:spcPts val="8799"/>
              </a:lnSpc>
            </a:pPr>
            <a:r>
              <a:rPr lang="en-US" sz="8799">
                <a:solidFill>
                  <a:srgbClr val="F7B4A7"/>
                </a:solidFill>
                <a:latin typeface="Canva Sans Bold"/>
              </a:rPr>
              <a:t>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8476" y="2696949"/>
            <a:ext cx="10768573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94DDDE"/>
                </a:solidFill>
                <a:latin typeface="Canva Sans"/>
              </a:rPr>
              <a:t>DEV DYNAMOS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38476" y="6263397"/>
            <a:ext cx="6999131" cy="2994903"/>
            <a:chOff x="0" y="0"/>
            <a:chExt cx="9332175" cy="39932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9332175" cy="75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2"/>
                </a:lnSpc>
              </a:pPr>
              <a:r>
                <a:rPr lang="en-US" sz="3402">
                  <a:solidFill>
                    <a:srgbClr val="87DDDE"/>
                  </a:solidFill>
                  <a:latin typeface="Clear Sans Bold"/>
                </a:rPr>
                <a:t>Chiranjeev Marwaha (21104083)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2685" y="760769"/>
              <a:ext cx="8220082" cy="75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2"/>
                </a:lnSpc>
              </a:pPr>
              <a:r>
                <a:rPr lang="en-US" sz="3402">
                  <a:solidFill>
                    <a:srgbClr val="87DDDE"/>
                  </a:solidFill>
                  <a:latin typeface="Clear Sans Bold"/>
                </a:rPr>
                <a:t>Jatin Kharbanda (21104077)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685" y="1588213"/>
              <a:ext cx="7522616" cy="75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2"/>
                </a:lnSpc>
              </a:pPr>
              <a:r>
                <a:rPr lang="en-US" sz="3402">
                  <a:solidFill>
                    <a:srgbClr val="87DDDE"/>
                  </a:solidFill>
                  <a:latin typeface="Clear Sans Bold"/>
                </a:rPr>
                <a:t>Pratyush Soni (21104043)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685" y="2415658"/>
              <a:ext cx="6762090" cy="75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2"/>
                </a:lnSpc>
              </a:pPr>
              <a:r>
                <a:rPr lang="en-US" sz="3402">
                  <a:solidFill>
                    <a:srgbClr val="87DDDE"/>
                  </a:solidFill>
                  <a:latin typeface="Clear Sans Bold"/>
                </a:rPr>
                <a:t>Sahil Singh (21104050)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2685" y="3243102"/>
              <a:ext cx="7494436" cy="75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2"/>
                </a:lnSpc>
              </a:pPr>
              <a:r>
                <a:rPr lang="en-US" sz="3402">
                  <a:solidFill>
                    <a:srgbClr val="87DDDE"/>
                  </a:solidFill>
                  <a:latin typeface="Clear Sans Bold"/>
                </a:rPr>
                <a:t>Vaibhav Aswal (21107122)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86123" y="4512123"/>
            <a:ext cx="10897576" cy="25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F7B4A7"/>
                </a:solidFill>
                <a:latin typeface="Clear Sans Bold"/>
              </a:rPr>
              <a:t>THANK YOU FOR YOUR TIME &amp; THIS WONDERFUL OPPORTUNITY</a:t>
            </a: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36831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87757"/>
            <a:ext cx="8334750" cy="4711486"/>
            <a:chOff x="0" y="0"/>
            <a:chExt cx="11113000" cy="6281981"/>
          </a:xfrm>
        </p:grpSpPr>
        <p:sp>
          <p:nvSpPr>
            <p:cNvPr id="3" name="TextBox 3"/>
            <p:cNvSpPr txBox="1"/>
            <p:nvPr/>
          </p:nvSpPr>
          <p:spPr>
            <a:xfrm>
              <a:off x="0" y="238125"/>
              <a:ext cx="11113000" cy="450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1"/>
                </a:lnSpc>
              </a:pPr>
              <a:r>
                <a:rPr lang="en-US" sz="9118" spc="-100">
                  <a:solidFill>
                    <a:srgbClr val="2B4B82"/>
                  </a:solidFill>
                  <a:latin typeface="Clear Sans Bold"/>
                </a:rPr>
                <a:t>Now we are open for questions?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425098"/>
              <a:ext cx="11113000" cy="85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092" y="200950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1140509"/>
            <a:ext cx="62981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340">
                <a:solidFill>
                  <a:srgbClr val="F7B4A7"/>
                </a:solidFill>
                <a:latin typeface="Canva Sans Bold"/>
              </a:rPr>
              <a:t>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130905"/>
            <a:ext cx="629813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4DDDE"/>
                </a:solidFill>
                <a:latin typeface="Clear Sans Bold"/>
              </a:rPr>
              <a:t>KEY TOPICS DISCUSSED IN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4DDDE"/>
                </a:solidFill>
                <a:latin typeface="Clear Sans Bold"/>
              </a:rPr>
              <a:t>THIS PRESENTATION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94DDDE"/>
              </a:solidFill>
              <a:latin typeface="Clear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93643" y="4735550"/>
            <a:ext cx="95383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94DDDE"/>
                </a:solidFill>
                <a:latin typeface="Canva Sans"/>
              </a:rPr>
              <a:t>Problem Statement and our approach towards solving 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8067" y="5436973"/>
            <a:ext cx="4606516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94DDDE"/>
                </a:solidFill>
                <a:latin typeface="Canva Sans"/>
              </a:rPr>
              <a:t>Our thinking 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18884" y="6074765"/>
            <a:ext cx="333720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94DDDE"/>
                </a:solidFill>
                <a:latin typeface="Canva Sans"/>
              </a:rPr>
              <a:t>Tech Stacks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8884" y="6761200"/>
            <a:ext cx="5175409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94DDDE"/>
                </a:solidFill>
                <a:latin typeface="Clear Sans"/>
              </a:rPr>
              <a:t>Unique features of our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93643" y="7428585"/>
            <a:ext cx="5027652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94DDDE"/>
                </a:solidFill>
                <a:latin typeface="Clear Sans"/>
              </a:rPr>
              <a:t>Demo Screenshots of 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93642" y="8086800"/>
            <a:ext cx="387536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94DDDE"/>
                </a:solidFill>
                <a:latin typeface="Canva Sans"/>
              </a:rPr>
              <a:t>Hero of our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2400" y="8641397"/>
            <a:ext cx="7669739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94DDDE"/>
                </a:solidFill>
                <a:latin typeface="Canva Sans"/>
              </a:rPr>
              <a:t>Additional features that could be added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930" y="1861524"/>
            <a:ext cx="6672220" cy="6968376"/>
          </a:xfrm>
          <a:custGeom>
            <a:avLst/>
            <a:gdLst/>
            <a:ahLst/>
            <a:cxnLst/>
            <a:rect l="l" t="t" r="r" b="b"/>
            <a:pathLst>
              <a:path w="6672220" h="6968376">
                <a:moveTo>
                  <a:pt x="0" y="0"/>
                </a:moveTo>
                <a:lnTo>
                  <a:pt x="6672220" y="0"/>
                </a:lnTo>
                <a:lnTo>
                  <a:pt x="6672220" y="6968376"/>
                </a:lnTo>
                <a:lnTo>
                  <a:pt x="0" y="696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96535"/>
            <a:ext cx="1056442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31356E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04374"/>
            <a:ext cx="10121740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2B4B82"/>
                </a:solidFill>
                <a:latin typeface="Clear Sans"/>
              </a:rPr>
              <a:t>Designing a comprehensive web-based application that effectively manages student information incorporating interconnected relational data and the ability to perform </a:t>
            </a:r>
            <a:r>
              <a:rPr lang="en-US" sz="3099" u="none" strike="noStrike">
                <a:solidFill>
                  <a:srgbClr val="2B4B82"/>
                </a:solidFill>
                <a:latin typeface="Clear Sans Bold"/>
              </a:rPr>
              <a:t>CRUD</a:t>
            </a:r>
            <a:r>
              <a:rPr lang="en-US" sz="3099" u="none" strike="noStrike">
                <a:solidFill>
                  <a:srgbClr val="2B4B82"/>
                </a:solidFill>
                <a:latin typeface="Clear Sans"/>
              </a:rPr>
              <a:t> as well as </a:t>
            </a:r>
            <a:r>
              <a:rPr lang="en-US" sz="3099" u="none" strike="noStrike">
                <a:solidFill>
                  <a:srgbClr val="2B4B82"/>
                </a:solidFill>
                <a:latin typeface="Clear Sans Bold"/>
              </a:rPr>
              <a:t>Auditing</a:t>
            </a:r>
            <a:r>
              <a:rPr lang="en-US" sz="3099" u="none" strike="noStrike">
                <a:solidFill>
                  <a:srgbClr val="2B4B82"/>
                </a:solidFill>
                <a:latin typeface="Clear Sans"/>
              </a:rPr>
              <a:t> operations.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712723"/>
            <a:ext cx="976823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31356E"/>
                </a:solidFill>
                <a:latin typeface="Canva Sans Bold"/>
              </a:rPr>
              <a:t>OUR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789" y="7015743"/>
            <a:ext cx="9768230" cy="225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561" lvl="1" indent="-34928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2B4B82"/>
                </a:solidFill>
                <a:latin typeface="Clear Sans"/>
              </a:rPr>
              <a:t>Creating audit logs which can be used for monitoring a system.</a:t>
            </a:r>
          </a:p>
          <a:p>
            <a:pPr marL="698561" lvl="1" indent="-34928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2B4B82"/>
                </a:solidFill>
                <a:latin typeface="Clear Sans"/>
              </a:rPr>
              <a:t>Entire log can be regenerated in case of any error in the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04010" y="3798744"/>
            <a:ext cx="2530900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235623" y="3798744"/>
            <a:ext cx="2362771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499106" y="3798744"/>
            <a:ext cx="2657273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3057092" y="3798744"/>
            <a:ext cx="2426898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03298" y="3371020"/>
            <a:ext cx="900712" cy="884024"/>
            <a:chOff x="0" y="0"/>
            <a:chExt cx="825825" cy="810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98471" y="3371020"/>
            <a:ext cx="900712" cy="884024"/>
            <a:chOff x="0" y="0"/>
            <a:chExt cx="825825" cy="8105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6325" y="1114425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anva Sans Bold"/>
              </a:rPr>
              <a:t>OUR THINKING PROCESS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547992" y="4410627"/>
            <a:ext cx="2401669" cy="2812731"/>
            <a:chOff x="0" y="0"/>
            <a:chExt cx="3202226" cy="375030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3202226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01875"/>
              <a:ext cx="3202226" cy="1948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</a:rPr>
                <a:t>Added multiple features so that website becomes interactive.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5271"/>
              <a:ext cx="3202226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Decide features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3950" y="4410627"/>
            <a:ext cx="2459408" cy="2818600"/>
            <a:chOff x="0" y="0"/>
            <a:chExt cx="3279211" cy="375813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327921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09700"/>
              <a:ext cx="3279211" cy="1948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</a:rPr>
                <a:t>Read all statements carefully and chose the one which best suited us.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19681"/>
              <a:ext cx="3279211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Brainstorming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14296" y="4416496"/>
            <a:ext cx="2459408" cy="2073258"/>
            <a:chOff x="0" y="0"/>
            <a:chExt cx="3279211" cy="276434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3279211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801875"/>
              <a:ext cx="3279211" cy="962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</a:rPr>
                <a:t>Used latest frontend techniques.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25271"/>
              <a:ext cx="3279211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Frontend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98856" y="4416496"/>
            <a:ext cx="2680634" cy="2439539"/>
            <a:chOff x="0" y="0"/>
            <a:chExt cx="3574179" cy="325271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3574179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97267"/>
              <a:ext cx="3574179" cy="1455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</a:rPr>
                <a:t>Django for API and PostegreSQL for storing data.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25271"/>
              <a:ext cx="357417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Bold"/>
                </a:rPr>
                <a:t>Backend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521558" y="4410627"/>
            <a:ext cx="2825576" cy="2439539"/>
            <a:chOff x="0" y="0"/>
            <a:chExt cx="3767435" cy="325271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3767435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797267"/>
              <a:ext cx="3767435" cy="1455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</a:rPr>
                <a:t>Gathered information from the team to present the solution.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925271"/>
              <a:ext cx="376743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Bold"/>
                </a:rPr>
                <a:t>Presentation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93644" y="3371020"/>
            <a:ext cx="900712" cy="884024"/>
            <a:chOff x="0" y="0"/>
            <a:chExt cx="825825" cy="81052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088817" y="3371020"/>
            <a:ext cx="900712" cy="884024"/>
            <a:chOff x="0" y="0"/>
            <a:chExt cx="825825" cy="81052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483990" y="3371020"/>
            <a:ext cx="900712" cy="884024"/>
            <a:chOff x="0" y="0"/>
            <a:chExt cx="825825" cy="8105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43088" y="-1095217"/>
            <a:ext cx="6414740" cy="66317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9454" y="1269051"/>
            <a:ext cx="12963374" cy="2973579"/>
            <a:chOff x="0" y="0"/>
            <a:chExt cx="17284499" cy="3964772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300"/>
              <a:ext cx="17284499" cy="164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3"/>
                </a:lnSpc>
              </a:pPr>
              <a:r>
                <a:rPr lang="en-US" sz="8669">
                  <a:solidFill>
                    <a:srgbClr val="2B4B82"/>
                  </a:solidFill>
                  <a:latin typeface="Canva Sans Bold"/>
                </a:rPr>
                <a:t>TECH STACKS USED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34914"/>
              <a:ext cx="17284499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>
                  <a:solidFill>
                    <a:srgbClr val="2B4B82"/>
                  </a:solidFill>
                  <a:latin typeface="Clear Sans"/>
                </a:rPr>
                <a:t>WE USED THE FOLLOWING TECH STACK FOR THE DEVELOPMENT OF OUR SOLUTION :-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454" y="5865730"/>
            <a:ext cx="5448730" cy="4062247"/>
            <a:chOff x="0" y="0"/>
            <a:chExt cx="7264973" cy="5416329"/>
          </a:xfrm>
        </p:grpSpPr>
        <p:sp>
          <p:nvSpPr>
            <p:cNvPr id="7" name="TextBox 7"/>
            <p:cNvSpPr txBox="1"/>
            <p:nvPr/>
          </p:nvSpPr>
          <p:spPr>
            <a:xfrm>
              <a:off x="1635253" y="-95250"/>
              <a:ext cx="399446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u="sng">
                  <a:solidFill>
                    <a:srgbClr val="2B4B82"/>
                  </a:solidFill>
                  <a:latin typeface="Canva Sans Bold"/>
                </a:rPr>
                <a:t>Frontend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4301"/>
              <a:ext cx="7264973" cy="3952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Figma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Javascript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Next.Js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Tailwind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Framer Motion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60380" y="5865730"/>
            <a:ext cx="3738205" cy="2262022"/>
            <a:chOff x="0" y="0"/>
            <a:chExt cx="4984274" cy="3016029"/>
          </a:xfrm>
        </p:grpSpPr>
        <p:sp>
          <p:nvSpPr>
            <p:cNvPr id="10" name="TextBox 10"/>
            <p:cNvSpPr txBox="1"/>
            <p:nvPr/>
          </p:nvSpPr>
          <p:spPr>
            <a:xfrm>
              <a:off x="339127" y="-95250"/>
              <a:ext cx="3718878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u="sng">
                  <a:solidFill>
                    <a:srgbClr val="2B4B82"/>
                  </a:solidFill>
                  <a:latin typeface="Canva Sans Bold"/>
                </a:rPr>
                <a:t>Backend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64301"/>
              <a:ext cx="4984274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Django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</a:rPr>
                <a:t>PostgreSQL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773623" y="1394747"/>
          <a:ext cx="9485677" cy="7644270"/>
        </p:xfrm>
        <a:graphic>
          <a:graphicData uri="http://schemas.openxmlformats.org/drawingml/2006/table">
            <a:tbl>
              <a:tblPr/>
              <a:tblGrid>
                <a:gridCol w="9485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5249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7B4A7"/>
                          </a:solidFill>
                          <a:latin typeface="Clear Sans Bold"/>
                        </a:rPr>
                        <a:t>Efficient memory handling and easy to understand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7023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EFEFE"/>
                          </a:solidFill>
                          <a:latin typeface="Clear Sans"/>
                        </a:rPr>
                        <a:t>We are making use of routing technique for efficient memory management.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242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7B4A7"/>
                          </a:solidFill>
                          <a:latin typeface="Clear Sans Bold"/>
                        </a:rPr>
                        <a:t>Latest frontend development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8212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EFEFE"/>
                          </a:solidFill>
                          <a:latin typeface="Clear Sans"/>
                        </a:rPr>
                        <a:t>Making use of Next.Js for our frontend makes it less tedious.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242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7B4A7"/>
                          </a:solidFill>
                          <a:latin typeface="Clear Sans Bold"/>
                        </a:rPr>
                        <a:t>Relating PostgreSQL and Django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9302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EFEFE"/>
                          </a:solidFill>
                          <a:latin typeface="Clear Sans"/>
                        </a:rPr>
                        <a:t>Creating Api’s for fetching data from frontend.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707341" y="4939265"/>
            <a:ext cx="6829544" cy="4114800"/>
          </a:xfrm>
          <a:custGeom>
            <a:avLst/>
            <a:gdLst/>
            <a:ahLst/>
            <a:cxnLst/>
            <a:rect l="l" t="t" r="r" b="b"/>
            <a:pathLst>
              <a:path w="6829544" h="4114800">
                <a:moveTo>
                  <a:pt x="0" y="0"/>
                </a:moveTo>
                <a:lnTo>
                  <a:pt x="6829544" y="0"/>
                </a:lnTo>
                <a:lnTo>
                  <a:pt x="682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37334" y="1394747"/>
            <a:ext cx="6899550" cy="3748753"/>
            <a:chOff x="0" y="0"/>
            <a:chExt cx="9199400" cy="4998337"/>
          </a:xfrm>
        </p:grpSpPr>
        <p:sp>
          <p:nvSpPr>
            <p:cNvPr id="5" name="TextBox 5"/>
            <p:cNvSpPr txBox="1"/>
            <p:nvPr/>
          </p:nvSpPr>
          <p:spPr>
            <a:xfrm>
              <a:off x="0" y="104775"/>
              <a:ext cx="9199400" cy="380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86"/>
                </a:lnSpc>
              </a:pPr>
              <a:r>
                <a:rPr lang="en-US" sz="7034">
                  <a:solidFill>
                    <a:srgbClr val="94DDDE"/>
                  </a:solidFill>
                  <a:latin typeface="Clear Sans Bold"/>
                </a:rPr>
                <a:t>UNIQUE FEATURES OF OUR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95357"/>
              <a:ext cx="7138552" cy="702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047766"/>
            <a:ext cx="8115300" cy="4048860"/>
          </a:xfrm>
          <a:custGeom>
            <a:avLst/>
            <a:gdLst/>
            <a:ahLst/>
            <a:cxnLst/>
            <a:rect l="l" t="t" r="r" b="b"/>
            <a:pathLst>
              <a:path w="8115300" h="4048860">
                <a:moveTo>
                  <a:pt x="0" y="0"/>
                </a:moveTo>
                <a:lnTo>
                  <a:pt x="8115300" y="0"/>
                </a:lnTo>
                <a:lnTo>
                  <a:pt x="8115300" y="4048860"/>
                </a:lnTo>
                <a:lnTo>
                  <a:pt x="0" y="404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88" t="-7473" r="-4161" b="-463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39188" y="3358069"/>
            <a:ext cx="4684041" cy="5900231"/>
          </a:xfrm>
          <a:custGeom>
            <a:avLst/>
            <a:gdLst/>
            <a:ahLst/>
            <a:cxnLst/>
            <a:rect l="l" t="t" r="r" b="b"/>
            <a:pathLst>
              <a:path w="4684041" h="5900231">
                <a:moveTo>
                  <a:pt x="0" y="0"/>
                </a:moveTo>
                <a:lnTo>
                  <a:pt x="4684041" y="0"/>
                </a:lnTo>
                <a:lnTo>
                  <a:pt x="4684041" y="5900231"/>
                </a:lnTo>
                <a:lnTo>
                  <a:pt x="0" y="590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586" t="-1468" r="-120687" b="-4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00231" y="630690"/>
            <a:ext cx="72681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latin typeface="Clear Sans Bold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06004" y="1707015"/>
            <a:ext cx="12475992" cy="13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9"/>
              </a:lnSpc>
            </a:pPr>
            <a:r>
              <a:rPr lang="en-US" sz="8028">
                <a:solidFill>
                  <a:srgbClr val="F7B4A7"/>
                </a:solidFill>
                <a:latin typeface="Canva Sans Bold"/>
              </a:rPr>
              <a:t>Screenshots of  Website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87815"/>
            <a:ext cx="16230600" cy="6688085"/>
          </a:xfrm>
          <a:custGeom>
            <a:avLst/>
            <a:gdLst/>
            <a:ahLst/>
            <a:cxnLst/>
            <a:rect l="l" t="t" r="r" b="b"/>
            <a:pathLst>
              <a:path w="16230600" h="6688085">
                <a:moveTo>
                  <a:pt x="0" y="0"/>
                </a:moveTo>
                <a:lnTo>
                  <a:pt x="16230600" y="0"/>
                </a:lnTo>
                <a:lnTo>
                  <a:pt x="16230600" y="6688085"/>
                </a:lnTo>
                <a:lnTo>
                  <a:pt x="0" y="668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5" t="-1528" b="-15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52656" y="323698"/>
            <a:ext cx="1284934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Hero Of Our Solution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036637" y="430247"/>
          <a:ext cx="13906269" cy="9426505"/>
        </p:xfrm>
        <a:graphic>
          <a:graphicData uri="http://schemas.openxmlformats.org/drawingml/2006/table">
            <a:tbl>
              <a:tblPr/>
              <a:tblGrid>
                <a:gridCol w="13906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9280">
                <a:tc>
                  <a:txBody>
                    <a:bodyPr/>
                    <a:lstStyle/>
                    <a:p>
                      <a:pPr algn="l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2B4B82"/>
                          </a:solidFill>
                          <a:latin typeface="Clear Sans Bold"/>
                        </a:rPr>
                        <a:t>Additional Features (that could be added)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445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Currently our site focuses on admin portal, but in future we can also incorporate a student’s portal.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445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We can add a Dark/Light theme toggle switch so that it gets easier for the user to access it even in dim light environments.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3445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Currently our site is interactive but not responsive so we can use responsive web design principles through tailwind.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3445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Currently our site gathers data using forms only but in we can directly export data of students using csv files.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3445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Currently our audit details are packed universally, but we can definitely add personalized audit details view according to each user.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9274" y="2468762"/>
            <a:ext cx="3713524" cy="5721116"/>
          </a:xfrm>
          <a:custGeom>
            <a:avLst/>
            <a:gdLst/>
            <a:ahLst/>
            <a:cxnLst/>
            <a:rect l="l" t="t" r="r" b="b"/>
            <a:pathLst>
              <a:path w="3713524" h="5721116">
                <a:moveTo>
                  <a:pt x="0" y="0"/>
                </a:moveTo>
                <a:lnTo>
                  <a:pt x="3713525" y="0"/>
                </a:lnTo>
                <a:lnTo>
                  <a:pt x="3713525" y="5721116"/>
                </a:lnTo>
                <a:lnTo>
                  <a:pt x="0" y="5721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412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Canva Sans Bold</vt:lpstr>
      <vt:lpstr>Calibri</vt:lpstr>
      <vt:lpstr>Arial</vt:lpstr>
      <vt:lpstr>Canva Sans</vt:lpstr>
      <vt:lpstr>Clear Sans Bold</vt:lpstr>
      <vt:lpstr>Clear Sans</vt:lpstr>
      <vt:lpstr>Clear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Mnagement</dc:title>
  <cp:lastModifiedBy>vaibhav aswal</cp:lastModifiedBy>
  <cp:revision>2</cp:revision>
  <dcterms:created xsi:type="dcterms:W3CDTF">2006-08-16T00:00:00Z</dcterms:created>
  <dcterms:modified xsi:type="dcterms:W3CDTF">2023-10-16T03:05:14Z</dcterms:modified>
  <dc:identifier>DAFxWAbzLQc</dc:identifier>
</cp:coreProperties>
</file>